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83" r:id="rId3"/>
    <p:sldId id="257" r:id="rId4"/>
    <p:sldId id="258" r:id="rId5"/>
    <p:sldId id="296" r:id="rId6"/>
    <p:sldId id="271" r:id="rId7"/>
    <p:sldId id="285" r:id="rId8"/>
    <p:sldId id="260" r:id="rId9"/>
    <p:sldId id="282" r:id="rId10"/>
    <p:sldId id="288" r:id="rId11"/>
    <p:sldId id="289" r:id="rId12"/>
    <p:sldId id="292" r:id="rId13"/>
    <p:sldId id="290" r:id="rId14"/>
    <p:sldId id="291" r:id="rId15"/>
    <p:sldId id="293" r:id="rId16"/>
    <p:sldId id="294" r:id="rId17"/>
    <p:sldId id="259" r:id="rId18"/>
    <p:sldId id="295" r:id="rId1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Bebas Neu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-52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81D29-6B2C-4BE7-B776-6F5EFEE8E870}">
  <a:tblStyle styleId="{62B81D29-6B2C-4BE7-B776-6F5EFEE8E8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8e64300e1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8e64300e1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62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8e64300e1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8e64300e1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39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8e64300e1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8e64300e1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5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8e64300e1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8e64300e1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693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8e64300e1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8e64300e1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512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8e64300e1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8e64300e1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75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8e64300e1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8e64300e1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95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b0a723a4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b0a723a4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b0a723a4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b0a723a4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883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38e64300e1_1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38e64300e1_1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8edce8b1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8edce8b1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b0a723a4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b0a723a4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001db71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001db71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89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5001db7ba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5001db7ba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5001db7ba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5001db7ba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78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001db71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001db71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8e64300e1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8e64300e1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63750" y="1708425"/>
            <a:ext cx="7016700" cy="7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60450" y="4323175"/>
            <a:ext cx="6623100" cy="2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063750" y="2782213"/>
            <a:ext cx="7016700" cy="4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339075" y="357175"/>
            <a:ext cx="2597699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7930">
            <a:off x="-864443" y="2871055"/>
            <a:ext cx="2831685" cy="221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799" y="-131035"/>
            <a:ext cx="2424552" cy="154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08661">
            <a:off x="7298891" y="3791061"/>
            <a:ext cx="1957970" cy="13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08661">
            <a:off x="7279966" y="3933724"/>
            <a:ext cx="1957970" cy="13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-465525" y="-277025"/>
            <a:ext cx="2597699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824" y="-320360"/>
            <a:ext cx="2424552" cy="154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430917" y="942850"/>
            <a:ext cx="568370" cy="4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 rotWithShape="1">
          <a:blip r:embed="rId6">
            <a:alphaModFix amt="44000"/>
          </a:blip>
          <a:srcRect l="16036" t="11760" r="16042" b="16089"/>
          <a:stretch/>
        </p:blipFill>
        <p:spPr>
          <a:xfrm>
            <a:off x="-684800" y="3718438"/>
            <a:ext cx="2799800" cy="1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91675" y="70175"/>
            <a:ext cx="992349" cy="92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7930">
            <a:off x="-1470268" y="3353880"/>
            <a:ext cx="2831685" cy="221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2">
            <a:alphaModFix amt="44000"/>
          </a:blip>
          <a:srcRect l="16036" t="11760" r="16042" b="16089"/>
          <a:stretch/>
        </p:blipFill>
        <p:spPr>
          <a:xfrm>
            <a:off x="-452100" y="-517087"/>
            <a:ext cx="1758400" cy="17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72719">
            <a:off x="8040124" y="4267940"/>
            <a:ext cx="2424551" cy="154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293453" y="1435100"/>
            <a:ext cx="417825" cy="3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946750" y="2071338"/>
            <a:ext cx="348240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946746" y="916450"/>
            <a:ext cx="34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946622" y="3513625"/>
            <a:ext cx="3482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44000"/>
          </a:blip>
          <a:srcRect l="16036" t="11760" r="16042" b="16089"/>
          <a:stretch/>
        </p:blipFill>
        <p:spPr>
          <a:xfrm>
            <a:off x="6765375" y="3974600"/>
            <a:ext cx="2799800" cy="1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388100" y="1624275"/>
            <a:ext cx="6367800" cy="18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750357">
            <a:off x="-263887" y="-2720"/>
            <a:ext cx="1957970" cy="13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6177451" y="4411628"/>
            <a:ext cx="2597699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02070">
            <a:off x="6803508" y="-638867"/>
            <a:ext cx="2831685" cy="221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87601" y="4008906"/>
            <a:ext cx="2424552" cy="154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 rot="10800000">
            <a:off x="-98449" y="1907317"/>
            <a:ext cx="568370" cy="4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7">
            <a:alphaModFix amt="44000"/>
          </a:blip>
          <a:srcRect l="16036" t="11760" r="16042" b="16089"/>
          <a:stretch/>
        </p:blipFill>
        <p:spPr>
          <a:xfrm rot="10800000">
            <a:off x="2834700" y="127191"/>
            <a:ext cx="2799800" cy="1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941550" y="1914900"/>
            <a:ext cx="2856600" cy="21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2134" y="4513174"/>
            <a:ext cx="1957970" cy="13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 amt="44000"/>
          </a:blip>
          <a:srcRect l="16036" t="11760" r="16042" b="16089"/>
          <a:stretch/>
        </p:blipFill>
        <p:spPr>
          <a:xfrm>
            <a:off x="-41425" y="771125"/>
            <a:ext cx="2799800" cy="17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8206979" y="535000"/>
            <a:ext cx="568370" cy="4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367289">
            <a:off x="-386950" y="4158728"/>
            <a:ext cx="2424551" cy="154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7825" y="4196539"/>
            <a:ext cx="1821424" cy="17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299625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357050" y="1841025"/>
            <a:ext cx="3135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1356923" y="1301275"/>
            <a:ext cx="31356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422925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1357050" y="2964325"/>
            <a:ext cx="3135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1356923" y="2422925"/>
            <a:ext cx="31356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546225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1357050" y="4087625"/>
            <a:ext cx="31356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1356923" y="3546225"/>
            <a:ext cx="31356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4651350" y="1299625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5288400" y="1841025"/>
            <a:ext cx="31356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5288273" y="1299625"/>
            <a:ext cx="31356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6" hasCustomPrompt="1"/>
          </p:nvPr>
        </p:nvSpPr>
        <p:spPr>
          <a:xfrm>
            <a:off x="4651350" y="2422925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7"/>
          </p:nvPr>
        </p:nvSpPr>
        <p:spPr>
          <a:xfrm>
            <a:off x="5288400" y="2964325"/>
            <a:ext cx="3135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8"/>
          </p:nvPr>
        </p:nvSpPr>
        <p:spPr>
          <a:xfrm>
            <a:off x="5288273" y="2422925"/>
            <a:ext cx="31356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9" hasCustomPrompt="1"/>
          </p:nvPr>
        </p:nvSpPr>
        <p:spPr>
          <a:xfrm>
            <a:off x="4651350" y="3546225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0"/>
          </p:nvPr>
        </p:nvSpPr>
        <p:spPr>
          <a:xfrm>
            <a:off x="5288400" y="4087625"/>
            <a:ext cx="31356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1"/>
          </p:nvPr>
        </p:nvSpPr>
        <p:spPr>
          <a:xfrm>
            <a:off x="5288273" y="3546225"/>
            <a:ext cx="31356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5257975" y="1990650"/>
            <a:ext cx="2905800" cy="19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2134" y="4513174"/>
            <a:ext cx="1957970" cy="13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subTitle" idx="1"/>
          </p:nvPr>
        </p:nvSpPr>
        <p:spPr>
          <a:xfrm>
            <a:off x="2005351" y="1819910"/>
            <a:ext cx="2254500" cy="2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2"/>
          </p:nvPr>
        </p:nvSpPr>
        <p:spPr>
          <a:xfrm>
            <a:off x="2005350" y="2158749"/>
            <a:ext cx="2254500" cy="55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3"/>
          </p:nvPr>
        </p:nvSpPr>
        <p:spPr>
          <a:xfrm>
            <a:off x="4884450" y="2158700"/>
            <a:ext cx="2254200" cy="55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"/>
          </p:nvPr>
        </p:nvSpPr>
        <p:spPr>
          <a:xfrm>
            <a:off x="2005350" y="3686075"/>
            <a:ext cx="2254500" cy="55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5"/>
          </p:nvPr>
        </p:nvSpPr>
        <p:spPr>
          <a:xfrm>
            <a:off x="4884475" y="3686075"/>
            <a:ext cx="2254200" cy="55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6"/>
          </p:nvPr>
        </p:nvSpPr>
        <p:spPr>
          <a:xfrm>
            <a:off x="2005340" y="3347275"/>
            <a:ext cx="2254500" cy="2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7"/>
          </p:nvPr>
        </p:nvSpPr>
        <p:spPr>
          <a:xfrm>
            <a:off x="4884443" y="1819910"/>
            <a:ext cx="2254200" cy="2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8"/>
          </p:nvPr>
        </p:nvSpPr>
        <p:spPr>
          <a:xfrm>
            <a:off x="4884481" y="3347275"/>
            <a:ext cx="2254200" cy="2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232860">
            <a:off x="8364801" y="4692619"/>
            <a:ext cx="1129899" cy="71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79489" flipH="1">
            <a:off x="-224139" y="4461583"/>
            <a:ext cx="1283626" cy="119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2">
            <a:alphaModFix amt="44000"/>
          </a:blip>
          <a:srcRect l="16036" t="11760" r="16042" b="16089"/>
          <a:stretch/>
        </p:blipFill>
        <p:spPr>
          <a:xfrm>
            <a:off x="-1173325" y="3991238"/>
            <a:ext cx="2799800" cy="1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3" r:id="rId7"/>
    <p:sldLayoutId id="2147483671" r:id="rId8"/>
    <p:sldLayoutId id="2147483674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 amt="44000"/>
          </a:blip>
          <a:srcRect l="16036" t="11760" r="16042" b="16089"/>
          <a:stretch/>
        </p:blipFill>
        <p:spPr>
          <a:xfrm>
            <a:off x="3089203" y="2140437"/>
            <a:ext cx="2799800" cy="17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300" y="244102"/>
            <a:ext cx="1821424" cy="17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63649" y="1168302"/>
            <a:ext cx="7016700" cy="2243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Aharoni" panose="02010803020104030203" pitchFamily="2" charset="-79"/>
              </a:rPr>
              <a:t>Web-приложение бронирования и условной продажи билетов на массовые мероприятия</a:t>
            </a:r>
            <a:endParaRPr sz="40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8206979" y="2921225"/>
            <a:ext cx="56837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/>
          <p:nvPr/>
        </p:nvSpPr>
        <p:spPr>
          <a:xfrm>
            <a:off x="2685602" y="4110572"/>
            <a:ext cx="3772796" cy="5729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AA72CD-D240-4D32-94F0-BAA8F1D6D113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595687" y="4193000"/>
            <a:ext cx="1952625" cy="490500"/>
          </a:xfrm>
        </p:spPr>
        <p:txBody>
          <a:bodyPr/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ru-RU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ибен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М8О - 108БВ - 24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33DDD-F6EB-4145-9A18-285AAAEC234B}"/>
              </a:ext>
            </a:extLst>
          </p:cNvPr>
          <p:cNvSpPr txBox="1"/>
          <p:nvPr/>
        </p:nvSpPr>
        <p:spPr>
          <a:xfrm>
            <a:off x="47598" y="247039"/>
            <a:ext cx="1622453" cy="306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- </a:t>
            </a:r>
            <a:r>
              <a:rPr lang="ru-RU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D629FD-73FC-4019-BD6D-8B7AAF620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394428">
            <a:off x="-679857" y="3093063"/>
            <a:ext cx="2485721" cy="24857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567A4A5-0CF1-461C-84F6-5810742F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303" y="-583396"/>
            <a:ext cx="2485721" cy="2485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2"/>
          <p:cNvPicPr preferRelativeResize="0"/>
          <p:nvPr/>
        </p:nvPicPr>
        <p:blipFill rotWithShape="1">
          <a:blip r:embed="rId3">
            <a:alphaModFix amt="44000"/>
          </a:blip>
          <a:srcRect l="16036" t="11760" r="16042" b="16089"/>
          <a:stretch/>
        </p:blipFill>
        <p:spPr>
          <a:xfrm>
            <a:off x="4143924" y="1200012"/>
            <a:ext cx="1626902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2"/>
          <p:cNvPicPr preferRelativeResize="0"/>
          <p:nvPr/>
        </p:nvPicPr>
        <p:blipFill rotWithShape="1">
          <a:blip r:embed="rId3">
            <a:alphaModFix/>
          </a:blip>
          <a:srcRect l="19383" t="17179" r="20043" b="17919"/>
          <a:stretch/>
        </p:blipFill>
        <p:spPr>
          <a:xfrm>
            <a:off x="7773600" y="3600950"/>
            <a:ext cx="7733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349167-84C3-486E-969E-8BE675486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00" y="737138"/>
            <a:ext cx="3483979" cy="33649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38132A-DC10-411E-93A5-B948A927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631" y="410250"/>
            <a:ext cx="3215688" cy="4025900"/>
          </a:xfrm>
          <a:prstGeom prst="rect">
            <a:avLst/>
          </a:prstGeom>
        </p:spPr>
      </p:pic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5CA5112A-FA77-4388-8F76-7FF9F6997E97}"/>
              </a:ext>
            </a:extLst>
          </p:cNvPr>
          <p:cNvCxnSpPr>
            <a:endCxn id="6" idx="2"/>
          </p:cNvCxnSpPr>
          <p:nvPr/>
        </p:nvCxnSpPr>
        <p:spPr>
          <a:xfrm>
            <a:off x="2751667" y="3600950"/>
            <a:ext cx="4010808" cy="835200"/>
          </a:xfrm>
          <a:prstGeom prst="curvedConnector4">
            <a:avLst>
              <a:gd name="adj1" fmla="val 29956"/>
              <a:gd name="adj2" fmla="val 12737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AF727E-0147-46A8-B342-29FFC66DC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834374">
            <a:off x="-427559" y="-272344"/>
            <a:ext cx="1696156" cy="169615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ED52283-E4F5-4C4A-9BF1-2E7F60C23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7985868" y="-552891"/>
            <a:ext cx="1696156" cy="16961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83ADF5-C3A7-497E-BE15-57E923011DF6}"/>
              </a:ext>
            </a:extLst>
          </p:cNvPr>
          <p:cNvSpPr txBox="1"/>
          <p:nvPr/>
        </p:nvSpPr>
        <p:spPr>
          <a:xfrm>
            <a:off x="8388452" y="4436150"/>
            <a:ext cx="501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8070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2"/>
          <p:cNvPicPr preferRelativeResize="0"/>
          <p:nvPr/>
        </p:nvPicPr>
        <p:blipFill rotWithShape="1">
          <a:blip r:embed="rId3">
            <a:alphaModFix amt="44000"/>
          </a:blip>
          <a:srcRect l="16036" t="11760" r="16042" b="16089"/>
          <a:stretch/>
        </p:blipFill>
        <p:spPr>
          <a:xfrm>
            <a:off x="4143924" y="1200012"/>
            <a:ext cx="1626902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2"/>
          <p:cNvPicPr preferRelativeResize="0"/>
          <p:nvPr/>
        </p:nvPicPr>
        <p:blipFill rotWithShape="1">
          <a:blip r:embed="rId3">
            <a:alphaModFix/>
          </a:blip>
          <a:srcRect l="19383" t="17179" r="20043" b="17919"/>
          <a:stretch/>
        </p:blipFill>
        <p:spPr>
          <a:xfrm>
            <a:off x="7773600" y="3600950"/>
            <a:ext cx="7733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D05EC6-C224-4165-8334-809232B8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62" y="465475"/>
            <a:ext cx="4010809" cy="41368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57CB9-A74B-4BA7-81AB-C424ABDE2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378" y="465475"/>
            <a:ext cx="3353584" cy="4212550"/>
          </a:xfrm>
          <a:prstGeom prst="rect">
            <a:avLst/>
          </a:prstGeom>
        </p:spPr>
      </p:pic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D6241F5C-DE15-4ABD-A479-CBA43CE204D2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4007909" y="2651465"/>
            <a:ext cx="1128183" cy="96875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713ADA0-C97B-4A04-80C1-C2C9ADDD6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486567">
            <a:off x="-484849" y="-344755"/>
            <a:ext cx="1696156" cy="169615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4DBE68-3997-4B01-966E-520AF6660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7823673" y="-600600"/>
            <a:ext cx="1696156" cy="16961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EE82ED-6395-4EA3-87EC-E5159178F58F}"/>
              </a:ext>
            </a:extLst>
          </p:cNvPr>
          <p:cNvSpPr txBox="1"/>
          <p:nvPr/>
        </p:nvSpPr>
        <p:spPr>
          <a:xfrm>
            <a:off x="8381304" y="4503714"/>
            <a:ext cx="491067" cy="34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6362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2"/>
          <p:cNvPicPr preferRelativeResize="0"/>
          <p:nvPr/>
        </p:nvPicPr>
        <p:blipFill rotWithShape="1">
          <a:blip r:embed="rId3">
            <a:alphaModFix amt="44000"/>
          </a:blip>
          <a:srcRect l="16036" t="11760" r="16042" b="16089"/>
          <a:stretch/>
        </p:blipFill>
        <p:spPr>
          <a:xfrm>
            <a:off x="4143924" y="1200012"/>
            <a:ext cx="1626902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2"/>
          <p:cNvPicPr preferRelativeResize="0"/>
          <p:nvPr/>
        </p:nvPicPr>
        <p:blipFill rotWithShape="1">
          <a:blip r:embed="rId3">
            <a:alphaModFix/>
          </a:blip>
          <a:srcRect l="19383" t="17179" r="20043" b="17919"/>
          <a:stretch/>
        </p:blipFill>
        <p:spPr>
          <a:xfrm>
            <a:off x="7773600" y="3600950"/>
            <a:ext cx="7733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D05EC6-C224-4165-8334-809232B8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9" y="503323"/>
            <a:ext cx="4010809" cy="41368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4BEE4E-EE1B-45E9-A61F-AD61B04E6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407" y="707350"/>
            <a:ext cx="3675493" cy="3565594"/>
          </a:xfrm>
          <a:prstGeom prst="rect">
            <a:avLst/>
          </a:prstGeom>
        </p:spPr>
      </p:pic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0613A6AC-9E34-4F5D-A601-93F57F8E3319}"/>
              </a:ext>
            </a:extLst>
          </p:cNvPr>
          <p:cNvCxnSpPr>
            <a:endCxn id="4" idx="0"/>
          </p:cNvCxnSpPr>
          <p:nvPr/>
        </p:nvCxnSpPr>
        <p:spPr>
          <a:xfrm flipV="1">
            <a:off x="3683000" y="707350"/>
            <a:ext cx="3026154" cy="1620983"/>
          </a:xfrm>
          <a:prstGeom prst="curvedConnector4">
            <a:avLst>
              <a:gd name="adj1" fmla="val 19636"/>
              <a:gd name="adj2" fmla="val 11410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C11EE6-9333-42C0-9740-2EB4030B0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-570003" y="-509050"/>
            <a:ext cx="1696156" cy="16961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7FFEF3-78A4-4459-B2AB-E10CA895A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7794295" y="-176821"/>
            <a:ext cx="1505209" cy="15052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A5745C-8C1B-46BC-8DD2-B63B2CB2A97A}"/>
              </a:ext>
            </a:extLst>
          </p:cNvPr>
          <p:cNvSpPr txBox="1"/>
          <p:nvPr/>
        </p:nvSpPr>
        <p:spPr>
          <a:xfrm>
            <a:off x="8274050" y="4436150"/>
            <a:ext cx="971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7916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2"/>
          <p:cNvPicPr preferRelativeResize="0"/>
          <p:nvPr/>
        </p:nvPicPr>
        <p:blipFill rotWithShape="1">
          <a:blip r:embed="rId3">
            <a:alphaModFix amt="44000"/>
          </a:blip>
          <a:srcRect l="16036" t="11760" r="16042" b="16089"/>
          <a:stretch/>
        </p:blipFill>
        <p:spPr>
          <a:xfrm>
            <a:off x="4143924" y="1200012"/>
            <a:ext cx="1626902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2"/>
          <p:cNvPicPr preferRelativeResize="0"/>
          <p:nvPr/>
        </p:nvPicPr>
        <p:blipFill rotWithShape="1">
          <a:blip r:embed="rId3">
            <a:alphaModFix/>
          </a:blip>
          <a:srcRect l="19383" t="17179" r="20043" b="17919"/>
          <a:stretch/>
        </p:blipFill>
        <p:spPr>
          <a:xfrm>
            <a:off x="8112703" y="4241800"/>
            <a:ext cx="7733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08F891-F1AA-4535-8360-17213D77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00" y="372150"/>
            <a:ext cx="3235325" cy="4064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293186-76D1-4B68-9AA6-A1F467E1B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409" y="372150"/>
            <a:ext cx="2811109" cy="4064000"/>
          </a:xfrm>
          <a:prstGeom prst="rect">
            <a:avLst/>
          </a:prstGeom>
        </p:spPr>
      </p:pic>
      <p:cxnSp>
        <p:nvCxnSpPr>
          <p:cNvPr id="12" name="Соединитель: изогнутый 11">
            <a:extLst>
              <a:ext uri="{FF2B5EF4-FFF2-40B4-BE49-F238E27FC236}">
                <a16:creationId xmlns:a16="http://schemas.microsoft.com/office/drawing/2014/main" id="{854CDD36-38F2-48B9-A140-6A595B7FA2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582333" y="2404150"/>
            <a:ext cx="2527076" cy="18376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A86299-310B-42EF-8B31-758B08E79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7682502" y="-559344"/>
            <a:ext cx="2050891" cy="20508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E04716-70AD-4AE3-88F9-D9FACBA04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646149">
            <a:off x="-531173" y="-661377"/>
            <a:ext cx="1696156" cy="16961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F05AA4-D7FE-4DEF-AD00-3929EC1CAD7B}"/>
              </a:ext>
            </a:extLst>
          </p:cNvPr>
          <p:cNvSpPr txBox="1"/>
          <p:nvPr/>
        </p:nvSpPr>
        <p:spPr>
          <a:xfrm>
            <a:off x="8185028" y="4490123"/>
            <a:ext cx="628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9884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2"/>
          <p:cNvPicPr preferRelativeResize="0"/>
          <p:nvPr/>
        </p:nvPicPr>
        <p:blipFill rotWithShape="1">
          <a:blip r:embed="rId3">
            <a:alphaModFix amt="44000"/>
          </a:blip>
          <a:srcRect l="16036" t="11760" r="16042" b="16089"/>
          <a:stretch/>
        </p:blipFill>
        <p:spPr>
          <a:xfrm>
            <a:off x="4143924" y="1200012"/>
            <a:ext cx="1626902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2"/>
          <p:cNvPicPr preferRelativeResize="0"/>
          <p:nvPr/>
        </p:nvPicPr>
        <p:blipFill rotWithShape="1">
          <a:blip r:embed="rId3">
            <a:alphaModFix/>
          </a:blip>
          <a:srcRect l="19383" t="17179" r="20043" b="17919"/>
          <a:stretch/>
        </p:blipFill>
        <p:spPr>
          <a:xfrm>
            <a:off x="8055550" y="4258030"/>
            <a:ext cx="7733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08F891-F1AA-4535-8360-17213D77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00" y="372150"/>
            <a:ext cx="3235325" cy="4064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B94AA21-3973-4A14-B5EE-CF09DDD84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058" y="906128"/>
            <a:ext cx="3455458" cy="3037360"/>
          </a:xfrm>
          <a:prstGeom prst="rect">
            <a:avLst/>
          </a:prstGeom>
        </p:spPr>
      </p:pic>
      <p:cxnSp>
        <p:nvCxnSpPr>
          <p:cNvPr id="4" name="Соединитель: изогнутый 3">
            <a:extLst>
              <a:ext uri="{FF2B5EF4-FFF2-40B4-BE49-F238E27FC236}">
                <a16:creationId xmlns:a16="http://schemas.microsoft.com/office/drawing/2014/main" id="{9E6E9659-6C13-4B29-8D55-A00E204A3C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5052" y="2578053"/>
            <a:ext cx="1295783" cy="102179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3EDFB8-AED2-43C5-B62C-EE64C7F95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58265">
            <a:off x="7775022" y="-262795"/>
            <a:ext cx="1696156" cy="16961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65EC74-B634-47FD-8AFF-DEC4581DD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-562246" y="-309679"/>
            <a:ext cx="1696156" cy="1696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9BC92F-17B4-44CC-9973-66791C8AC8B9}"/>
              </a:ext>
            </a:extLst>
          </p:cNvPr>
          <p:cNvSpPr txBox="1"/>
          <p:nvPr/>
        </p:nvSpPr>
        <p:spPr>
          <a:xfrm>
            <a:off x="8253742" y="4506353"/>
            <a:ext cx="738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62098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2"/>
          <p:cNvPicPr preferRelativeResize="0"/>
          <p:nvPr/>
        </p:nvPicPr>
        <p:blipFill rotWithShape="1">
          <a:blip r:embed="rId3">
            <a:alphaModFix amt="44000"/>
          </a:blip>
          <a:srcRect l="16036" t="11760" r="16042" b="16089"/>
          <a:stretch/>
        </p:blipFill>
        <p:spPr>
          <a:xfrm>
            <a:off x="4143924" y="1200012"/>
            <a:ext cx="1626902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2"/>
          <p:cNvPicPr preferRelativeResize="0"/>
          <p:nvPr/>
        </p:nvPicPr>
        <p:blipFill rotWithShape="1">
          <a:blip r:embed="rId3">
            <a:alphaModFix/>
          </a:blip>
          <a:srcRect l="19383" t="17179" r="20043" b="17919"/>
          <a:stretch/>
        </p:blipFill>
        <p:spPr>
          <a:xfrm>
            <a:off x="8160250" y="4195234"/>
            <a:ext cx="7733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F489FB-E47C-495E-855D-497BABF1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678" y="1042389"/>
            <a:ext cx="3970755" cy="30587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87D1A0-D6A4-4F63-97BD-E7CD368060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98"/>
          <a:stretch/>
        </p:blipFill>
        <p:spPr>
          <a:xfrm>
            <a:off x="439465" y="677334"/>
            <a:ext cx="3972908" cy="3636433"/>
          </a:xfrm>
          <a:prstGeom prst="rect">
            <a:avLst/>
          </a:prstGeom>
        </p:spPr>
      </p:pic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152F8FAB-ADE6-46E3-B016-D6917E10B8C4}"/>
              </a:ext>
            </a:extLst>
          </p:cNvPr>
          <p:cNvCxnSpPr>
            <a:endCxn id="3" idx="1"/>
          </p:cNvCxnSpPr>
          <p:nvPr/>
        </p:nvCxnSpPr>
        <p:spPr>
          <a:xfrm rot="16200000" flipH="1">
            <a:off x="3110398" y="987469"/>
            <a:ext cx="1623483" cy="154507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8AAD0F-0D2C-4583-97EC-CD40EB9EA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-732900" y="3931684"/>
            <a:ext cx="1696156" cy="16961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F2F5C3-4F9E-4870-B9FE-6C142A832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79616">
            <a:off x="7967739" y="-445176"/>
            <a:ext cx="1696156" cy="16961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0249AF-1071-4AFC-8F13-B8E78927B922}"/>
              </a:ext>
            </a:extLst>
          </p:cNvPr>
          <p:cNvSpPr txBox="1"/>
          <p:nvPr/>
        </p:nvSpPr>
        <p:spPr>
          <a:xfrm>
            <a:off x="8355700" y="4441208"/>
            <a:ext cx="577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478119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2"/>
          <p:cNvPicPr preferRelativeResize="0"/>
          <p:nvPr/>
        </p:nvPicPr>
        <p:blipFill rotWithShape="1">
          <a:blip r:embed="rId3">
            <a:alphaModFix amt="44000"/>
          </a:blip>
          <a:srcRect l="16036" t="11760" r="16042" b="16089"/>
          <a:stretch/>
        </p:blipFill>
        <p:spPr>
          <a:xfrm>
            <a:off x="4143924" y="1200012"/>
            <a:ext cx="1626902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2"/>
          <p:cNvPicPr preferRelativeResize="0"/>
          <p:nvPr/>
        </p:nvPicPr>
        <p:blipFill rotWithShape="1">
          <a:blip r:embed="rId3">
            <a:alphaModFix/>
          </a:blip>
          <a:srcRect l="19383" t="17179" r="20043" b="17919"/>
          <a:stretch/>
        </p:blipFill>
        <p:spPr>
          <a:xfrm>
            <a:off x="8078400" y="4160310"/>
            <a:ext cx="7733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87D1A0-D6A4-4F63-97BD-E7CD36806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8"/>
          <a:stretch/>
        </p:blipFill>
        <p:spPr>
          <a:xfrm>
            <a:off x="277864" y="728133"/>
            <a:ext cx="3972908" cy="363643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E489C5-F92A-4F2E-8E9B-5337A07C8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372" y="1268477"/>
            <a:ext cx="4296128" cy="2675011"/>
          </a:xfrm>
          <a:prstGeom prst="rect">
            <a:avLst/>
          </a:prstGeom>
        </p:spPr>
      </p:pic>
      <p:cxnSp>
        <p:nvCxnSpPr>
          <p:cNvPr id="5" name="Соединитель: изогнутый 4">
            <a:extLst>
              <a:ext uri="{FF2B5EF4-FFF2-40B4-BE49-F238E27FC236}">
                <a16:creationId xmlns:a16="http://schemas.microsoft.com/office/drawing/2014/main" id="{B83F8CF2-3D03-403C-B264-16E91CC7E3E1}"/>
              </a:ext>
            </a:extLst>
          </p:cNvPr>
          <p:cNvCxnSpPr>
            <a:endCxn id="2" idx="0"/>
          </p:cNvCxnSpPr>
          <p:nvPr/>
        </p:nvCxnSpPr>
        <p:spPr>
          <a:xfrm>
            <a:off x="3378200" y="880533"/>
            <a:ext cx="3249236" cy="3879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54A5D6-F5A2-4CB3-820B-B05906270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64675">
            <a:off x="7503215" y="-487396"/>
            <a:ext cx="2087370" cy="208737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909A44-AF4B-40A2-9321-B340A66DD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-357246" y="-189669"/>
            <a:ext cx="1270221" cy="1270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3E865A-3F78-446C-AB49-C7D178D4BA6E}"/>
              </a:ext>
            </a:extLst>
          </p:cNvPr>
          <p:cNvSpPr txBox="1"/>
          <p:nvPr/>
        </p:nvSpPr>
        <p:spPr>
          <a:xfrm>
            <a:off x="8160250" y="4408633"/>
            <a:ext cx="609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7716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575" y="256790"/>
            <a:ext cx="1886425" cy="12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67332">
            <a:off x="8006176" y="4381062"/>
            <a:ext cx="2275649" cy="14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-1264212" y="4175189"/>
            <a:ext cx="2476599" cy="10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430917" y="470025"/>
            <a:ext cx="56837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F0DC7E-DBDC-46A3-95E0-7219FE6660D8}"/>
              </a:ext>
            </a:extLst>
          </p:cNvPr>
          <p:cNvSpPr txBox="1"/>
          <p:nvPr/>
        </p:nvSpPr>
        <p:spPr>
          <a:xfrm>
            <a:off x="2519058" y="432749"/>
            <a:ext cx="4105884" cy="72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QR - </a:t>
            </a:r>
            <a:r>
              <a:rPr lang="ru-RU" sz="40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коды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4CA687E-95D1-4D72-A724-7EB701069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-267717" y="-132803"/>
            <a:ext cx="1696156" cy="16961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2DD952-4C86-4ED9-9132-C1647E1F8D9E}"/>
              </a:ext>
            </a:extLst>
          </p:cNvPr>
          <p:cNvSpPr txBox="1"/>
          <p:nvPr/>
        </p:nvSpPr>
        <p:spPr>
          <a:xfrm>
            <a:off x="8263811" y="4439031"/>
            <a:ext cx="472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7F068F-9E62-4FC5-AB5E-DC3FD0892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13" y="1452067"/>
            <a:ext cx="2239365" cy="223936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47B65C-76E9-44EA-A789-3E4C826C6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422" y="1458690"/>
            <a:ext cx="2239365" cy="22393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4E35E5-2F49-4CC8-B683-220A9FBA227A}"/>
              </a:ext>
            </a:extLst>
          </p:cNvPr>
          <p:cNvSpPr txBox="1"/>
          <p:nvPr/>
        </p:nvSpPr>
        <p:spPr>
          <a:xfrm>
            <a:off x="6569658" y="3751955"/>
            <a:ext cx="1375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NOTION 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D652CA-74B4-44B0-8D48-610B6424F003}"/>
              </a:ext>
            </a:extLst>
          </p:cNvPr>
          <p:cNvSpPr txBox="1"/>
          <p:nvPr/>
        </p:nvSpPr>
        <p:spPr>
          <a:xfrm>
            <a:off x="1536700" y="3751955"/>
            <a:ext cx="132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GITHUB 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91FCA-E9B4-4DE6-A82B-90968F271079}"/>
              </a:ext>
            </a:extLst>
          </p:cNvPr>
          <p:cNvSpPr txBox="1"/>
          <p:nvPr/>
        </p:nvSpPr>
        <p:spPr>
          <a:xfrm>
            <a:off x="3704168" y="3751955"/>
            <a:ext cx="1875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Демонстрация нашего проекта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/>
          <p:nvPr/>
        </p:nvSpPr>
        <p:spPr>
          <a:xfrm>
            <a:off x="562700" y="535000"/>
            <a:ext cx="4569768" cy="4073308"/>
          </a:xfrm>
          <a:custGeom>
            <a:avLst/>
            <a:gdLst/>
            <a:ahLst/>
            <a:cxnLst/>
            <a:rect l="l" t="t" r="r" b="b"/>
            <a:pathLst>
              <a:path w="233330" h="207981" extrusionOk="0">
                <a:moveTo>
                  <a:pt x="105929" y="11178"/>
                </a:moveTo>
                <a:cubicBezTo>
                  <a:pt x="146876" y="11178"/>
                  <a:pt x="185071" y="33315"/>
                  <a:pt x="179524" y="71490"/>
                </a:cubicBezTo>
                <a:cubicBezTo>
                  <a:pt x="173820" y="110780"/>
                  <a:pt x="233330" y="170622"/>
                  <a:pt x="143915" y="193767"/>
                </a:cubicBezTo>
                <a:cubicBezTo>
                  <a:pt x="134649" y="196632"/>
                  <a:pt x="124965" y="198018"/>
                  <a:pt x="115245" y="198018"/>
                </a:cubicBezTo>
                <a:cubicBezTo>
                  <a:pt x="58294" y="198018"/>
                  <a:pt x="99" y="150432"/>
                  <a:pt x="17473" y="73693"/>
                </a:cubicBezTo>
                <a:cubicBezTo>
                  <a:pt x="27280" y="30374"/>
                  <a:pt x="67798" y="11178"/>
                  <a:pt x="105929" y="11178"/>
                </a:cubicBezTo>
                <a:close/>
                <a:moveTo>
                  <a:pt x="0" y="0"/>
                </a:moveTo>
                <a:lnTo>
                  <a:pt x="0" y="207981"/>
                </a:lnTo>
                <a:lnTo>
                  <a:pt x="207981" y="207981"/>
                </a:lnTo>
                <a:lnTo>
                  <a:pt x="207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529" y="290657"/>
            <a:ext cx="1886425" cy="12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296351" y="3402776"/>
            <a:ext cx="2275649" cy="14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-1264212" y="4175189"/>
            <a:ext cx="2476599" cy="10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430917" y="470025"/>
            <a:ext cx="56837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F0DC7E-DBDC-46A3-95E0-7219FE6660D8}"/>
              </a:ext>
            </a:extLst>
          </p:cNvPr>
          <p:cNvSpPr txBox="1"/>
          <p:nvPr/>
        </p:nvSpPr>
        <p:spPr>
          <a:xfrm>
            <a:off x="889000" y="1972733"/>
            <a:ext cx="7374467" cy="72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ru-RU" sz="40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4CA687E-95D1-4D72-A724-7EB701069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-302759" y="3115257"/>
            <a:ext cx="2119864" cy="21198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617586-5E4D-4991-9E7D-6C184C26F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37316">
            <a:off x="6275888" y="-752053"/>
            <a:ext cx="3287320" cy="32873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D43AEC-FF2F-4CFF-B1E9-1609F60E0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70110">
            <a:off x="5098037" y="2457464"/>
            <a:ext cx="2740041" cy="274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63"/>
          <p:cNvPicPr preferRelativeResize="0"/>
          <p:nvPr/>
        </p:nvPicPr>
        <p:blipFill rotWithShape="1">
          <a:blip r:embed="rId3">
            <a:alphaModFix amt="52999"/>
          </a:blip>
          <a:srcRect l="10197" t="15069" r="10197" b="15069"/>
          <a:stretch/>
        </p:blipFill>
        <p:spPr>
          <a:xfrm rot="11">
            <a:off x="7138451" y="-81669"/>
            <a:ext cx="2254200" cy="154969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3"/>
          <p:cNvSpPr/>
          <p:nvPr/>
        </p:nvSpPr>
        <p:spPr>
          <a:xfrm>
            <a:off x="1388533" y="2588649"/>
            <a:ext cx="2659551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>
            <a:off x="1388533" y="3675474"/>
            <a:ext cx="2659551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/>
            </a:br>
            <a:endParaRPr dirty="0"/>
          </a:p>
        </p:txBody>
      </p:sp>
      <p:sp>
        <p:nvSpPr>
          <p:cNvPr id="744" name="Google Shape;744;p63"/>
          <p:cNvSpPr/>
          <p:nvPr/>
        </p:nvSpPr>
        <p:spPr>
          <a:xfrm>
            <a:off x="4884312" y="2571750"/>
            <a:ext cx="2549483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Строков Георгий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5" name="Google Shape;745;p63"/>
          <p:cNvSpPr/>
          <p:nvPr/>
        </p:nvSpPr>
        <p:spPr>
          <a:xfrm>
            <a:off x="4884248" y="3675474"/>
            <a:ext cx="2549482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 txBox="1">
            <a:spLocks noGrp="1"/>
          </p:cNvSpPr>
          <p:nvPr>
            <p:ph type="title"/>
          </p:nvPr>
        </p:nvSpPr>
        <p:spPr>
          <a:xfrm>
            <a:off x="719988" y="3513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Arial Black" panose="020B0A04020102020204" pitchFamily="34" charset="0"/>
              </a:rPr>
              <a:t>Наша команда</a:t>
            </a:r>
            <a:endParaRPr sz="4000" dirty="0">
              <a:latin typeface="Arial Black" panose="020B0A04020102020204" pitchFamily="34" charset="0"/>
            </a:endParaRPr>
          </a:p>
        </p:txBody>
      </p:sp>
      <p:pic>
        <p:nvPicPr>
          <p:cNvPr id="759" name="Google Shape;7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96681">
            <a:off x="663717" y="1076450"/>
            <a:ext cx="568370" cy="4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5CD2A1-4689-4D0D-9CCA-3128CECA5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394428">
            <a:off x="-776110" y="-751719"/>
            <a:ext cx="2485721" cy="248572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92DCBF6-67F1-4306-9003-8A0A44656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394428">
            <a:off x="7548089" y="-142494"/>
            <a:ext cx="1411474" cy="1411474"/>
          </a:xfrm>
          <a:prstGeom prst="rect">
            <a:avLst/>
          </a:prstGeom>
        </p:spPr>
      </p:pic>
      <p:sp>
        <p:nvSpPr>
          <p:cNvPr id="37" name="Google Shape;742;p63">
            <a:extLst>
              <a:ext uri="{FF2B5EF4-FFF2-40B4-BE49-F238E27FC236}">
                <a16:creationId xmlns:a16="http://schemas.microsoft.com/office/drawing/2014/main" id="{F8BEB8BF-BAD2-41FA-ABCC-F697BD0E489F}"/>
              </a:ext>
            </a:extLst>
          </p:cNvPr>
          <p:cNvSpPr/>
          <p:nvPr/>
        </p:nvSpPr>
        <p:spPr>
          <a:xfrm>
            <a:off x="3300359" y="1468026"/>
            <a:ext cx="22545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ru-RU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уймуков</a:t>
            </a:r>
            <a:r>
              <a:rPr lang="ru-RU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Егор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D580B7-00E9-428E-A9D6-EA8A499E7194}"/>
              </a:ext>
            </a:extLst>
          </p:cNvPr>
          <p:cNvSpPr txBox="1"/>
          <p:nvPr/>
        </p:nvSpPr>
        <p:spPr>
          <a:xfrm>
            <a:off x="1557866" y="2617334"/>
            <a:ext cx="2549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Алгиничев</a:t>
            </a:r>
            <a:r>
              <a:rPr lang="ru-RU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Дмитрий</a:t>
            </a:r>
            <a:endParaRPr lang="ru-R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E6EE9C-157B-4780-BA22-256021555DCF}"/>
              </a:ext>
            </a:extLst>
          </p:cNvPr>
          <p:cNvSpPr txBox="1"/>
          <p:nvPr/>
        </p:nvSpPr>
        <p:spPr>
          <a:xfrm>
            <a:off x="1799675" y="3710495"/>
            <a:ext cx="2065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Шнайдер Дарья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CBD7DA-5F3E-4A75-B82C-50A7C6087A26}"/>
              </a:ext>
            </a:extLst>
          </p:cNvPr>
          <p:cNvSpPr txBox="1"/>
          <p:nvPr/>
        </p:nvSpPr>
        <p:spPr>
          <a:xfrm>
            <a:off x="5054600" y="3710495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Баянов Владислав</a:t>
            </a:r>
            <a:endParaRPr lang="ru-R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5B6155-428A-4EF2-802C-9ABB5F2EC27D}"/>
              </a:ext>
            </a:extLst>
          </p:cNvPr>
          <p:cNvSpPr txBox="1"/>
          <p:nvPr/>
        </p:nvSpPr>
        <p:spPr>
          <a:xfrm>
            <a:off x="2980049" y="1962324"/>
            <a:ext cx="3590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Team Lead &amp; Frontend Developer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1CAE29-6062-4A0B-8833-BE90D1CF4EB9}"/>
              </a:ext>
            </a:extLst>
          </p:cNvPr>
          <p:cNvSpPr txBox="1"/>
          <p:nvPr/>
        </p:nvSpPr>
        <p:spPr>
          <a:xfrm>
            <a:off x="1799675" y="3032250"/>
            <a:ext cx="2065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ackend Developer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0110E5-A343-44B1-BAAE-15CA46DB4F2E}"/>
              </a:ext>
            </a:extLst>
          </p:cNvPr>
          <p:cNvSpPr txBox="1"/>
          <p:nvPr/>
        </p:nvSpPr>
        <p:spPr>
          <a:xfrm>
            <a:off x="5299120" y="3032250"/>
            <a:ext cx="2580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Backend Developer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82C4BC-0D79-43F6-81F0-41B027FC1DBE}"/>
              </a:ext>
            </a:extLst>
          </p:cNvPr>
          <p:cNvSpPr txBox="1"/>
          <p:nvPr/>
        </p:nvSpPr>
        <p:spPr>
          <a:xfrm>
            <a:off x="1388533" y="4160182"/>
            <a:ext cx="3268133" cy="311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Graphic Designer</a:t>
            </a:r>
            <a:endParaRPr lang="ru-RU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6D946D-54F5-4E24-915B-1604BED5A7CF}"/>
              </a:ext>
            </a:extLst>
          </p:cNvPr>
          <p:cNvSpPr txBox="1"/>
          <p:nvPr/>
        </p:nvSpPr>
        <p:spPr>
          <a:xfrm>
            <a:off x="7750059" y="4456595"/>
            <a:ext cx="1007533" cy="33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FE81602-AC38-4B92-B64D-277568A2F53C}"/>
              </a:ext>
            </a:extLst>
          </p:cNvPr>
          <p:cNvSpPr txBox="1"/>
          <p:nvPr/>
        </p:nvSpPr>
        <p:spPr>
          <a:xfrm>
            <a:off x="5299120" y="4142518"/>
            <a:ext cx="260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 Developer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219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Arial Black" panose="020B0A04020102020204" pitchFamily="34" charset="0"/>
              </a:rPr>
              <a:t>О проекте</a:t>
            </a:r>
            <a:br>
              <a:rPr lang="ru-RU" dirty="0">
                <a:latin typeface="Arial Black" panose="020B0A04020102020204" pitchFamily="34" charset="0"/>
              </a:rPr>
            </a:b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548413" y="1353432"/>
            <a:ext cx="4458903" cy="3112869"/>
          </a:xfrm>
          <a:prstGeom prst="roundRect">
            <a:avLst>
              <a:gd name="adj" fmla="val 4635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Разработка интуитивно понятного и высокопроизводительного </a:t>
            </a:r>
            <a:r>
              <a:rPr lang="ru-RU" sz="18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Web-приложения для бронирования и продажи билетов на массовые мероприятия</a:t>
            </a:r>
            <a:r>
              <a:rPr lang="ru-RU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обеспечивающего удобство выбора, масштабируемость под растущий поток пользователей.</a:t>
            </a:r>
            <a:endParaRPr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7980567" y="4434651"/>
            <a:ext cx="615020" cy="37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lt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3</a:t>
            </a:r>
            <a:endParaRPr sz="1600" b="1" dirty="0">
              <a:solidFill>
                <a:schemeClr val="lt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8027217" y="1191925"/>
            <a:ext cx="568370" cy="4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FA157B-4E1C-4550-84D1-3A850983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2820"/>
            <a:ext cx="5143500" cy="5143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B4841A8-70E4-4BC9-9167-774B19AF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394428">
            <a:off x="-867703" y="-890139"/>
            <a:ext cx="2485721" cy="2485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DEB925-92F8-42D9-964B-52D0F435F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394428">
            <a:off x="6923776" y="-511487"/>
            <a:ext cx="2485721" cy="24857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58;p38">
            <a:extLst>
              <a:ext uri="{FF2B5EF4-FFF2-40B4-BE49-F238E27FC236}">
                <a16:creationId xmlns:a16="http://schemas.microsoft.com/office/drawing/2014/main" id="{6AAA9580-30A6-4527-B849-82516E479EA7}"/>
              </a:ext>
            </a:extLst>
          </p:cNvPr>
          <p:cNvSpPr/>
          <p:nvPr/>
        </p:nvSpPr>
        <p:spPr>
          <a:xfrm>
            <a:off x="2247795" y="3685592"/>
            <a:ext cx="4806810" cy="3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58;p38">
            <a:extLst>
              <a:ext uri="{FF2B5EF4-FFF2-40B4-BE49-F238E27FC236}">
                <a16:creationId xmlns:a16="http://schemas.microsoft.com/office/drawing/2014/main" id="{C36B510C-1022-49ED-BF2B-865CED5F48EB}"/>
              </a:ext>
            </a:extLst>
          </p:cNvPr>
          <p:cNvSpPr/>
          <p:nvPr/>
        </p:nvSpPr>
        <p:spPr>
          <a:xfrm>
            <a:off x="2247795" y="3148064"/>
            <a:ext cx="4806810" cy="3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58;p38">
            <a:extLst>
              <a:ext uri="{FF2B5EF4-FFF2-40B4-BE49-F238E27FC236}">
                <a16:creationId xmlns:a16="http://schemas.microsoft.com/office/drawing/2014/main" id="{914D1B18-7F64-437E-9191-851E1929E86F}"/>
              </a:ext>
            </a:extLst>
          </p:cNvPr>
          <p:cNvSpPr/>
          <p:nvPr/>
        </p:nvSpPr>
        <p:spPr>
          <a:xfrm>
            <a:off x="2247795" y="2344547"/>
            <a:ext cx="4806810" cy="57269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258;p38">
            <a:extLst>
              <a:ext uri="{FF2B5EF4-FFF2-40B4-BE49-F238E27FC236}">
                <a16:creationId xmlns:a16="http://schemas.microsoft.com/office/drawing/2014/main" id="{D309A2A7-A089-4E5A-BB91-0776843FC46D}"/>
              </a:ext>
            </a:extLst>
          </p:cNvPr>
          <p:cNvSpPr/>
          <p:nvPr/>
        </p:nvSpPr>
        <p:spPr>
          <a:xfrm>
            <a:off x="2247945" y="1838065"/>
            <a:ext cx="4806810" cy="3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38"/>
          <p:cNvSpPr/>
          <p:nvPr/>
        </p:nvSpPr>
        <p:spPr>
          <a:xfrm>
            <a:off x="2247945" y="1302579"/>
            <a:ext cx="4806810" cy="3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3"/>
          </p:nvPr>
        </p:nvSpPr>
        <p:spPr>
          <a:xfrm>
            <a:off x="3074571" y="1276378"/>
            <a:ext cx="4529302" cy="428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Анализ и проектирование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title"/>
          </p:nvPr>
        </p:nvSpPr>
        <p:spPr>
          <a:xfrm>
            <a:off x="1516032" y="1311789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62" name="Google Shape;262;p38"/>
          <p:cNvSpPr txBox="1">
            <a:spLocks noGrp="1"/>
          </p:cNvSpPr>
          <p:nvPr>
            <p:ph type="title" idx="2"/>
          </p:nvPr>
        </p:nvSpPr>
        <p:spPr>
          <a:xfrm>
            <a:off x="640523" y="224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rial Black" panose="020B0A04020102020204" pitchFamily="34" charset="0"/>
              </a:rPr>
              <a:t>Задачи проекта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63" name="Google Shape;263;p38"/>
          <p:cNvSpPr txBox="1">
            <a:spLocks noGrp="1"/>
          </p:cNvSpPr>
          <p:nvPr>
            <p:ph type="title" idx="4"/>
          </p:nvPr>
        </p:nvSpPr>
        <p:spPr>
          <a:xfrm>
            <a:off x="1674955" y="1858483"/>
            <a:ext cx="533067" cy="311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6"/>
          </p:nvPr>
        </p:nvSpPr>
        <p:spPr>
          <a:xfrm>
            <a:off x="3119021" y="1841964"/>
            <a:ext cx="31356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Разработка функционала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7"/>
          </p:nvPr>
        </p:nvSpPr>
        <p:spPr>
          <a:xfrm>
            <a:off x="1570822" y="2371214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9"/>
          </p:nvPr>
        </p:nvSpPr>
        <p:spPr>
          <a:xfrm>
            <a:off x="2247795" y="2485796"/>
            <a:ext cx="4806810" cy="284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Обеспечение надежности и безопасности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title" idx="13"/>
          </p:nvPr>
        </p:nvSpPr>
        <p:spPr>
          <a:xfrm>
            <a:off x="1570822" y="3089273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15"/>
          </p:nvPr>
        </p:nvSpPr>
        <p:spPr>
          <a:xfrm>
            <a:off x="2805518" y="3170711"/>
            <a:ext cx="4806810" cy="284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и оптимизация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title" idx="16"/>
          </p:nvPr>
        </p:nvSpPr>
        <p:spPr>
          <a:xfrm>
            <a:off x="1570822" y="3720321"/>
            <a:ext cx="6372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18"/>
          </p:nvPr>
        </p:nvSpPr>
        <p:spPr>
          <a:xfrm>
            <a:off x="3119021" y="3685517"/>
            <a:ext cx="31356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Внедрение и поддержка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D3C9850-033B-4B4B-851D-D92DCE76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222" y="-315430"/>
            <a:ext cx="2485721" cy="2485721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EDD1398-113D-4F31-98BE-F4FFA564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394428">
            <a:off x="-757185" y="-856192"/>
            <a:ext cx="2485721" cy="24857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5558347-3546-419D-AF89-057D0EA8DEAA}"/>
              </a:ext>
            </a:extLst>
          </p:cNvPr>
          <p:cNvSpPr txBox="1"/>
          <p:nvPr/>
        </p:nvSpPr>
        <p:spPr>
          <a:xfrm>
            <a:off x="7765615" y="4305037"/>
            <a:ext cx="1157816" cy="34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ru-RU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0"/>
          <p:cNvPicPr preferRelativeResize="0"/>
          <p:nvPr/>
        </p:nvPicPr>
        <p:blipFill rotWithShape="1">
          <a:blip r:embed="rId3">
            <a:alphaModFix amt="31000"/>
          </a:blip>
          <a:srcRect l="6171" t="15504" r="6162" b="15497"/>
          <a:stretch/>
        </p:blipFill>
        <p:spPr>
          <a:xfrm>
            <a:off x="7712344" y="81633"/>
            <a:ext cx="1413517" cy="84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rot="10800000">
            <a:off x="715104" y="1116500"/>
            <a:ext cx="56837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715103" y="29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Стек технологий</a:t>
            </a:r>
            <a:endParaRPr lang="ru-RU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794115" y="3887478"/>
            <a:ext cx="1545975" cy="10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 rot="-3640087">
            <a:off x="8039405" y="4102498"/>
            <a:ext cx="578854" cy="499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D93DE81-0B75-46ED-B41B-012E2285F067}"/>
              </a:ext>
            </a:extLst>
          </p:cNvPr>
          <p:cNvCxnSpPr/>
          <p:nvPr/>
        </p:nvCxnSpPr>
        <p:spPr>
          <a:xfrm flipH="1">
            <a:off x="1109133" y="956733"/>
            <a:ext cx="1701800" cy="142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D881D25-C935-4BCB-ACEE-61B8039E2CA9}"/>
              </a:ext>
            </a:extLst>
          </p:cNvPr>
          <p:cNvCxnSpPr/>
          <p:nvPr/>
        </p:nvCxnSpPr>
        <p:spPr>
          <a:xfrm>
            <a:off x="6409267" y="956733"/>
            <a:ext cx="1560029" cy="142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FDC3F18-99DD-4537-B006-C2EF191EE3BC}"/>
              </a:ext>
            </a:extLst>
          </p:cNvPr>
          <p:cNvCxnSpPr>
            <a:cxnSpLocks/>
          </p:cNvCxnSpPr>
          <p:nvPr/>
        </p:nvCxnSpPr>
        <p:spPr>
          <a:xfrm flipH="1">
            <a:off x="3868878" y="1116500"/>
            <a:ext cx="417362" cy="1660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EABB693-F92B-497E-8A4B-0C6C9852F979}"/>
              </a:ext>
            </a:extLst>
          </p:cNvPr>
          <p:cNvCxnSpPr/>
          <p:nvPr/>
        </p:nvCxnSpPr>
        <p:spPr>
          <a:xfrm>
            <a:off x="4749342" y="1116500"/>
            <a:ext cx="351667" cy="1660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A79B4AD-D80B-4F9A-A012-E4A99429F2D2}"/>
              </a:ext>
            </a:extLst>
          </p:cNvPr>
          <p:cNvCxnSpPr/>
          <p:nvPr/>
        </p:nvCxnSpPr>
        <p:spPr>
          <a:xfrm flipH="1">
            <a:off x="1283474" y="1116500"/>
            <a:ext cx="1959259" cy="2531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C30570D-16E2-4026-971A-464E426272F5}"/>
              </a:ext>
            </a:extLst>
          </p:cNvPr>
          <p:cNvCxnSpPr>
            <a:cxnSpLocks/>
          </p:cNvCxnSpPr>
          <p:nvPr/>
        </p:nvCxnSpPr>
        <p:spPr>
          <a:xfrm>
            <a:off x="6000479" y="1108446"/>
            <a:ext cx="1451878" cy="2576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C1B505D-231C-4A23-977B-F81F0BD8D487}"/>
              </a:ext>
            </a:extLst>
          </p:cNvPr>
          <p:cNvCxnSpPr>
            <a:cxnSpLocks/>
          </p:cNvCxnSpPr>
          <p:nvPr/>
        </p:nvCxnSpPr>
        <p:spPr>
          <a:xfrm flipH="1">
            <a:off x="2705396" y="1116500"/>
            <a:ext cx="1005007" cy="2312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E8A4B415-052C-49F6-85E0-B1D865E91B62}"/>
              </a:ext>
            </a:extLst>
          </p:cNvPr>
          <p:cNvCxnSpPr>
            <a:cxnSpLocks/>
          </p:cNvCxnSpPr>
          <p:nvPr/>
        </p:nvCxnSpPr>
        <p:spPr>
          <a:xfrm>
            <a:off x="5438325" y="1107870"/>
            <a:ext cx="727328" cy="2386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3E62665-122F-46DF-B21C-0DB2497CD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51" y="2637281"/>
            <a:ext cx="982374" cy="29324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B38AD81-E4A2-4467-B73E-C44F453D5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96" y="3827311"/>
            <a:ext cx="1036956" cy="30056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3E7C5F2-16F5-4886-8EF9-7E096E759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8563" y="3568339"/>
            <a:ext cx="976843" cy="30056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124D4C7-CB5F-4F07-B7E5-69A72328BD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8905" y="2954665"/>
            <a:ext cx="1100108" cy="29336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5A72BB8-E160-4D77-B17B-DCD238A969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0356" y="2961015"/>
            <a:ext cx="1246784" cy="29336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5C9C82C-5BD8-4A5E-BD9B-C22EDF0C8B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4430" y="3568339"/>
            <a:ext cx="862445" cy="29235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E9FEC36-DE0C-469D-8E10-522F989116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9525" y="3830913"/>
            <a:ext cx="953423" cy="29336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3C1FACE-F52D-45DC-B66C-A8DA71FF2A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8401" y="2571750"/>
            <a:ext cx="836076" cy="2933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E86C085-5E15-4D20-83E3-B7788B3796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4099" y="-697133"/>
            <a:ext cx="2485721" cy="248572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C4BF8B3-0B18-484A-982D-1011E77706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50643" y="-287058"/>
            <a:ext cx="1685673" cy="16856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4EFF28-1F6C-43AE-86AF-2ABA57F5B63A}"/>
              </a:ext>
            </a:extLst>
          </p:cNvPr>
          <p:cNvSpPr txBox="1"/>
          <p:nvPr/>
        </p:nvSpPr>
        <p:spPr>
          <a:xfrm>
            <a:off x="7728401" y="4352274"/>
            <a:ext cx="887657" cy="33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5252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1"/>
          <p:cNvPicPr preferRelativeResize="0"/>
          <p:nvPr/>
        </p:nvPicPr>
        <p:blipFill rotWithShape="1">
          <a:blip r:embed="rId3">
            <a:alphaModFix/>
          </a:blip>
          <a:srcRect l="16478" t="15559" r="16478" b="15559"/>
          <a:stretch/>
        </p:blipFill>
        <p:spPr>
          <a:xfrm rot="10800000">
            <a:off x="3134850" y="3601275"/>
            <a:ext cx="1221125" cy="11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9BDB8A-B09B-4D00-BD50-8B9F8715F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25" y="1730103"/>
            <a:ext cx="2485721" cy="24857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C0EFE7-3405-4CA4-B828-6CAA281F9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576340">
            <a:off x="308254" y="2379367"/>
            <a:ext cx="1696156" cy="1696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A662C-BCF4-45EC-99E1-9CE6C48FCC3A}"/>
              </a:ext>
            </a:extLst>
          </p:cNvPr>
          <p:cNvSpPr txBox="1"/>
          <p:nvPr/>
        </p:nvSpPr>
        <p:spPr>
          <a:xfrm>
            <a:off x="1032808" y="454532"/>
            <a:ext cx="6646333" cy="469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endParaRPr lang="ru-RU" sz="2400" dirty="0">
              <a:solidFill>
                <a:schemeClr val="bg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6E99D-4FF5-4F17-940D-697E38EDB441}"/>
              </a:ext>
            </a:extLst>
          </p:cNvPr>
          <p:cNvSpPr txBox="1"/>
          <p:nvPr/>
        </p:nvSpPr>
        <p:spPr>
          <a:xfrm>
            <a:off x="8300608" y="4438071"/>
            <a:ext cx="399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05A5816-409B-49A2-9E06-906759ECF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9092">
            <a:off x="7354926" y="-281218"/>
            <a:ext cx="1696156" cy="1696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4C6513-B55F-4F80-88A2-45E503B10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97" r="63426" b="18025"/>
          <a:stretch/>
        </p:blipFill>
        <p:spPr>
          <a:xfrm>
            <a:off x="3076393" y="1066213"/>
            <a:ext cx="2991213" cy="35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1"/>
          <p:cNvPicPr preferRelativeResize="0"/>
          <p:nvPr/>
        </p:nvPicPr>
        <p:blipFill rotWithShape="1">
          <a:blip r:embed="rId3">
            <a:alphaModFix/>
          </a:blip>
          <a:srcRect l="16478" t="15559" r="16478" b="15559"/>
          <a:stretch/>
        </p:blipFill>
        <p:spPr>
          <a:xfrm rot="10800000">
            <a:off x="8324916" y="2864675"/>
            <a:ext cx="1221125" cy="11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9BDB8A-B09B-4D00-BD50-8B9F8715F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672" y="-718884"/>
            <a:ext cx="2485721" cy="24857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C0EFE7-3405-4CA4-B828-6CAA281F9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737316">
            <a:off x="-336866" y="3928547"/>
            <a:ext cx="1696156" cy="1696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6FFCD3-210C-4592-BE49-8920AF92FABF}"/>
              </a:ext>
            </a:extLst>
          </p:cNvPr>
          <p:cNvSpPr txBox="1"/>
          <p:nvPr/>
        </p:nvSpPr>
        <p:spPr>
          <a:xfrm>
            <a:off x="999276" y="523976"/>
            <a:ext cx="6874933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26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Архитектура решения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78349-71B3-47F9-8371-EF7A0978D8C0}"/>
              </a:ext>
            </a:extLst>
          </p:cNvPr>
          <p:cNvSpPr txBox="1"/>
          <p:nvPr/>
        </p:nvSpPr>
        <p:spPr>
          <a:xfrm>
            <a:off x="8267698" y="4438071"/>
            <a:ext cx="465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EAB6-4466-47FC-A05E-D7C94A0F0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38" t="31769" r="48148" b="44306"/>
          <a:stretch/>
        </p:blipFill>
        <p:spPr>
          <a:xfrm>
            <a:off x="2135339" y="1766837"/>
            <a:ext cx="5122333" cy="19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/>
          <p:nvPr/>
        </p:nvSpPr>
        <p:spPr>
          <a:xfrm>
            <a:off x="4577025" y="1345350"/>
            <a:ext cx="3852001" cy="3263112"/>
          </a:xfrm>
          <a:custGeom>
            <a:avLst/>
            <a:gdLst/>
            <a:ahLst/>
            <a:cxnLst/>
            <a:rect l="l" t="t" r="r" b="b"/>
            <a:pathLst>
              <a:path w="221284" h="208906" extrusionOk="0">
                <a:moveTo>
                  <a:pt x="114250" y="7663"/>
                </a:moveTo>
                <a:cubicBezTo>
                  <a:pt x="115453" y="7663"/>
                  <a:pt x="116658" y="7705"/>
                  <a:pt x="117862" y="7789"/>
                </a:cubicBezTo>
                <a:cubicBezTo>
                  <a:pt x="193429" y="13128"/>
                  <a:pt x="220561" y="58210"/>
                  <a:pt x="194770" y="85135"/>
                </a:cubicBezTo>
                <a:cubicBezTo>
                  <a:pt x="168257" y="112809"/>
                  <a:pt x="221283" y="130888"/>
                  <a:pt x="171920" y="178807"/>
                </a:cubicBezTo>
                <a:cubicBezTo>
                  <a:pt x="156206" y="194053"/>
                  <a:pt x="132210" y="201143"/>
                  <a:pt x="107662" y="201143"/>
                </a:cubicBezTo>
                <a:cubicBezTo>
                  <a:pt x="55096" y="201143"/>
                  <a:pt x="0" y="168634"/>
                  <a:pt x="18284" y="114098"/>
                </a:cubicBezTo>
                <a:cubicBezTo>
                  <a:pt x="34068" y="66953"/>
                  <a:pt x="57821" y="72936"/>
                  <a:pt x="65610" y="46140"/>
                </a:cubicBezTo>
                <a:cubicBezTo>
                  <a:pt x="70227" y="30356"/>
                  <a:pt x="78841" y="20994"/>
                  <a:pt x="87403" y="15449"/>
                </a:cubicBezTo>
                <a:cubicBezTo>
                  <a:pt x="95414" y="10276"/>
                  <a:pt x="104766" y="7663"/>
                  <a:pt x="114250" y="7663"/>
                </a:cubicBezTo>
                <a:close/>
                <a:moveTo>
                  <a:pt x="5595" y="0"/>
                </a:moveTo>
                <a:lnTo>
                  <a:pt x="5595" y="208905"/>
                </a:lnTo>
                <a:lnTo>
                  <a:pt x="214500" y="208905"/>
                </a:lnTo>
                <a:lnTo>
                  <a:pt x="2145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 rotWithShape="1">
          <a:blip r:embed="rId3">
            <a:alphaModFix amt="31000"/>
          </a:blip>
          <a:srcRect l="6171" t="15504" r="6162" b="15497"/>
          <a:stretch/>
        </p:blipFill>
        <p:spPr>
          <a:xfrm>
            <a:off x="4741750" y="1620397"/>
            <a:ext cx="452850" cy="50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rot="10800000">
            <a:off x="715104" y="1116500"/>
            <a:ext cx="56837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/>
          <p:nvPr/>
        </p:nvSpPr>
        <p:spPr>
          <a:xfrm>
            <a:off x="426771" y="1115650"/>
            <a:ext cx="8225696" cy="3491962"/>
          </a:xfrm>
          <a:prstGeom prst="roundRect">
            <a:avLst>
              <a:gd name="adj" fmla="val 76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Регистрация и вход: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Безопасная аутентификация с хэшированием паролей и JWT-токенами.</a:t>
            </a:r>
          </a:p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Бронирование билетов: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Удобный интерфейс для выбора мероприятий и покупки билетов с имитацией оплаты.</a:t>
            </a:r>
          </a:p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Расширенная фильтрация: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Поиск мероприятий по жанру, городу, дате, цене и рейтингу.</a:t>
            </a:r>
          </a:p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Система рейтингов и отзывов: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Пользователи могут оставлять оценки и отзывы о мероприятиях.</a:t>
            </a:r>
          </a:p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Уведомления: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Система уведомлений о покупках, возвратах и персонализированных рекомендациях.</a:t>
            </a:r>
          </a:p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Личный кабинет: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Управление профилем, предпочтениями, историей транзакций и уведомлениями.</a:t>
            </a:r>
          </a:p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Интеграция с API: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Генерация данных о мероприятиях через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Ticketmaster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API для реалистичного тестирования.</a:t>
            </a:r>
          </a:p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Возврат билетов: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Возможность возврата билетов в течение 24 часов после покупки.</a:t>
            </a:r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624832" y="1301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Функционал</a:t>
            </a:r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484186" y="260900"/>
            <a:ext cx="1545975" cy="10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 rot="-3640087">
            <a:off x="8251319" y="4442914"/>
            <a:ext cx="578854" cy="4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CA10CA-BBFF-4FBD-847D-2FAF7963560C}"/>
              </a:ext>
            </a:extLst>
          </p:cNvPr>
          <p:cNvSpPr txBox="1"/>
          <p:nvPr/>
        </p:nvSpPr>
        <p:spPr>
          <a:xfrm>
            <a:off x="8413962" y="4548507"/>
            <a:ext cx="474133" cy="33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2CF8F8-EE47-49C7-84C8-55A57FC8E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995410">
            <a:off x="-356545" y="61194"/>
            <a:ext cx="1696156" cy="16961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2"/>
          <p:cNvPicPr preferRelativeResize="0"/>
          <p:nvPr/>
        </p:nvPicPr>
        <p:blipFill rotWithShape="1">
          <a:blip r:embed="rId3">
            <a:alphaModFix amt="44000"/>
          </a:blip>
          <a:srcRect l="16036" t="11760" r="16042" b="16089"/>
          <a:stretch/>
        </p:blipFill>
        <p:spPr>
          <a:xfrm>
            <a:off x="7208857" y="107812"/>
            <a:ext cx="1626902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2"/>
          <p:cNvPicPr preferRelativeResize="0"/>
          <p:nvPr/>
        </p:nvPicPr>
        <p:blipFill rotWithShape="1">
          <a:blip r:embed="rId3">
            <a:alphaModFix/>
          </a:blip>
          <a:srcRect l="19383" t="17179" r="20043" b="17919"/>
          <a:stretch/>
        </p:blipFill>
        <p:spPr>
          <a:xfrm>
            <a:off x="8131251" y="4259469"/>
            <a:ext cx="7733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CDFC96D-9242-47B6-ADD5-1BF145DA0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22" y="782957"/>
            <a:ext cx="3483979" cy="336496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DDC9A10-80CB-4777-9EF8-AA1DFA91C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37316">
            <a:off x="7718541" y="-402252"/>
            <a:ext cx="1696156" cy="169615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005C6B-4AC7-4551-8280-669FB453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94" y="751936"/>
            <a:ext cx="3968840" cy="3639627"/>
          </a:xfrm>
          <a:prstGeom prst="rect">
            <a:avLst/>
          </a:prstGeom>
        </p:spPr>
      </p:pic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991E2615-20EF-4810-9595-84070C7922B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141422" y="993810"/>
            <a:ext cx="1892500" cy="147162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78AA56-6507-4135-B1B6-B98DF989C5CC}"/>
              </a:ext>
            </a:extLst>
          </p:cNvPr>
          <p:cNvSpPr txBox="1"/>
          <p:nvPr/>
        </p:nvSpPr>
        <p:spPr>
          <a:xfrm>
            <a:off x="8331634" y="4507792"/>
            <a:ext cx="372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mall Business Project Proposal by Slidesgo">
  <a:themeElements>
    <a:clrScheme name="Simple Light">
      <a:dk1>
        <a:srgbClr val="010273"/>
      </a:dk1>
      <a:lt1>
        <a:srgbClr val="FFFFFF"/>
      </a:lt1>
      <a:dk2>
        <a:srgbClr val="4589E9"/>
      </a:dk2>
      <a:lt2>
        <a:srgbClr val="3343DB"/>
      </a:lt2>
      <a:accent1>
        <a:srgbClr val="7349E1"/>
      </a:accent1>
      <a:accent2>
        <a:srgbClr val="E23FDF"/>
      </a:accent2>
      <a:accent3>
        <a:srgbClr val="EA94E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243</Words>
  <Application>Microsoft Office PowerPoint</Application>
  <PresentationFormat>Экран (16:9)</PresentationFormat>
  <Paragraphs>62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Roboto</vt:lpstr>
      <vt:lpstr>Calibri</vt:lpstr>
      <vt:lpstr>Bebas Neue</vt:lpstr>
      <vt:lpstr>Montserrat</vt:lpstr>
      <vt:lpstr>Small Business Project Proposal by Slidesgo</vt:lpstr>
      <vt:lpstr>Web-приложение бронирования и условной продажи билетов на массовые мероприятия</vt:lpstr>
      <vt:lpstr>Наша команда</vt:lpstr>
      <vt:lpstr>О проекте </vt:lpstr>
      <vt:lpstr>1</vt:lpstr>
      <vt:lpstr>Стек технологий</vt:lpstr>
      <vt:lpstr>Презентация PowerPoint</vt:lpstr>
      <vt:lpstr>Презентация PowerPoint</vt:lpstr>
      <vt:lpstr>Функционал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Web-приложение бронирования и условной продажи билетов на массовые мероприятия</dc:title>
  <dc:creator>Daria</dc:creator>
  <cp:lastModifiedBy>Daria</cp:lastModifiedBy>
  <cp:revision>39</cp:revision>
  <dcterms:modified xsi:type="dcterms:W3CDTF">2025-05-17T19:04:53Z</dcterms:modified>
</cp:coreProperties>
</file>